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6808B-D01F-4CEC-ADA3-19DBEF877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4C5153-6A91-4D63-92DE-319962895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40D43E-2A90-40FB-916A-E60EE7DA9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57BE42-607A-4FDD-A455-34C75D9B8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60A210-7CA4-41AA-8189-2505A502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614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1593F-1F48-4E30-86EA-CF9235F54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DE9044-3B48-4D0B-8081-EAD22CCB5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45C4C5-ACC8-4B06-8E8C-FEF566DF3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F25C26-CB55-4591-9233-A2D98B25B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095D8E-186A-4FB8-A068-B5C14985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5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9FE53E7-134D-46C1-960B-BE38A975F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89DE82-FDFB-4FAB-A8D9-EF72B35EB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904FD1-7E2E-4AC9-976C-F6DE7FEF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B6541-91FF-406E-8B16-18250B546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A16CF4-88F2-4E63-86F5-595AADF3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9558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16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06EDB-2876-4E53-86E8-6BA584FC7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1ACC14-BE3F-4731-BE99-43C5A4B1C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108443-277B-46D3-B2E9-4AB96934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7CEDE5-8725-4CC4-82AA-1BD0CEFB4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5FBF35-1AC1-46E3-A536-B092C57C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564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F5167-B1B2-4B19-847E-2FEA909F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3C3E0C-6430-4DB9-9027-A962CDF78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65F24E-2F0E-4E9F-90D1-7188FE9D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85459-024D-46EF-946B-BD417FCA3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207954-4E2A-4942-A2A8-C461C5903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881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68F99-7964-46A6-9976-D2838E09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AA274-DF22-4A6C-9F7D-B24BDDF4B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09B8B8-E5BD-479B-9DB8-C8D100090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DB4114-E5D6-48FA-AE82-C3AC649DE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8D55FB-CD7B-4D18-85D8-44ECBC39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2D511E-C804-416D-99B1-BC9DD082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496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ACBB4-8334-4322-A499-4F91BA55C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F9DB2D-3B49-4A33-B3AF-82B25503D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CD9CB9-CA34-43B1-90A3-1A08E42A9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975156-BB43-4CCF-8830-6DBFF79B0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B8E378-7C30-454E-BDFD-F3F32F27B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78150E4-D0BC-44BF-B328-250E934D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A2E830A-C279-442E-BDA7-46AEE225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A0E774-5B2A-4D3F-B2C6-C87D68939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146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62B9E-0693-4A54-81D4-C919517E6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EA579C-DE83-4631-AE38-18EDC9961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98F0C1-1332-4709-979A-DA994BCA8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285834A-47F5-40EA-9242-AC7648D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23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42C729-0F7D-4094-B85D-66EE9029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A0F977-7D99-4208-A7CA-545BBD07E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675584-873D-48B3-9A0A-392BDDC03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67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CA31B8-7EB2-436C-BCC3-E277A375B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FBCB5E-0210-4FE6-9C8B-B66D6AF60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47C6CF-F0A1-4171-AABB-B916827C7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6EB4BF-7B0C-4666-BB44-D33B549D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407285-BA62-44DE-AA5A-BA15028C0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8F1CE7-DBBF-4C0E-A665-F326CCE67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595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DB858-785A-42ED-8B9A-9C326A7B5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1B72F3-FFDF-467E-B41B-7250A71592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7BE4C1D-A436-4E55-9DE3-3DEF3ECAC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99EAED-D378-41E8-97F6-DE87C126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A7783A-39A8-4F55-B39C-E2775E24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F3CE41-4A2E-4737-81AC-A1121F14C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090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D3133F-5687-49F5-8423-E638F89B3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4A4AB9-E7EE-4050-B9E1-F7E5D76AA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895203-E65B-4406-A688-DD8078F70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E98B6-0EF0-4D32-B51F-787DFE6D220D}" type="datetimeFigureOut">
              <a:rPr lang="es-CO" smtClean="0"/>
              <a:t>29/06/2020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83BE59-6346-4120-9D3B-8C439DF3B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913E8C-B02C-43BA-A36B-5BF9DA10B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986BC-F0F4-4DB2-804C-BF3548D084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352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06117" y="343142"/>
            <a:ext cx="10852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rgbClr val="00B050"/>
                </a:solidFill>
                <a:latin typeface="Arial" charset="0"/>
                <a:ea typeface="Arial" charset="0"/>
                <a:cs typeface="Arial" charset="0"/>
              </a:rPr>
              <a:t>5. </a:t>
            </a:r>
            <a:r>
              <a:rPr lang="es-CO" sz="4000" b="1" dirty="0">
                <a:solidFill>
                  <a:srgbClr val="00B050"/>
                </a:solidFill>
                <a:latin typeface="Arial" charset="0"/>
                <a:cs typeface="Arial" charset="0"/>
              </a:rPr>
              <a:t>Informe de ajustes por entidad ejecutora</a:t>
            </a:r>
            <a:endParaRPr lang="es-ES" sz="4000" b="1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3169D46-7BF2-4AE2-8656-A00F56FD6E8A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schemeClr val="bg1">
                    <a:lumMod val="75000"/>
                  </a:schemeClr>
                </a:solidFill>
              </a:rPr>
              <a:t>30/06/2020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5929CA1-AC69-4AE3-AD10-CA52DC35399A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37CD8125-6DC9-45FE-803E-552C63F0F9B4}"/>
              </a:ext>
            </a:extLst>
          </p:cNvPr>
          <p:cNvSpPr txBox="1">
            <a:spLocks/>
          </p:cNvSpPr>
          <p:nvPr/>
        </p:nvSpPr>
        <p:spPr>
          <a:xfrm>
            <a:off x="1447237" y="2800533"/>
            <a:ext cx="4489274" cy="302349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marL="228587" indent="-228587" algn="l" defTabSz="914345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59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2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31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04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76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48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22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94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66" indent="-228587" algn="l" defTabSz="914345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defTabSz="914400" fontAlgn="ctr">
              <a:spcBef>
                <a:spcPts val="0"/>
              </a:spcBef>
              <a:buNone/>
            </a:pPr>
            <a:r>
              <a:rPr lang="es-MX" sz="1000" b="1" dirty="0">
                <a:solidFill>
                  <a:srgbClr val="000000"/>
                </a:solidFill>
                <a:latin typeface="Arial" panose="020B0604020202020204" pitchFamily="34" charset="0"/>
              </a:rPr>
              <a:t>DESCRIPCIÓN AJUSTE:</a:t>
            </a:r>
          </a:p>
          <a:p>
            <a:pPr marL="0" lvl="0" indent="0" algn="just" defTabSz="914400" fontAlgn="ctr">
              <a:spcBef>
                <a:spcPts val="0"/>
              </a:spcBef>
              <a:buNone/>
            </a:pPr>
            <a:endParaRPr lang="es-MX" sz="1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just" defTabSz="914400" fontAlgn="ctr">
              <a:spcBef>
                <a:spcPts val="0"/>
              </a:spcBef>
              <a:buNone/>
            </a:pPr>
            <a:r>
              <a:rPr lang="es-MX" sz="1000" dirty="0">
                <a:solidFill>
                  <a:srgbClr val="000000"/>
                </a:solidFill>
                <a:latin typeface="Arial" panose="020B0604020202020204" pitchFamily="34" charset="0"/>
              </a:rPr>
              <a:t>Para  el proyecto de la referencia se realizó un ajuste en las fuentes de financiación del mismo, ya que al realizarse la contratación de la obra a través de convenio interadministrativo celebrado entre el municipio de Granada (Antioquia) y La Provincia Administrativa y de Planificación PAP, del Agua, Bosques y el Turismo en el departamento de Antioquia, esta última parte contratante realiza un aporte en especie a la ejecución de este convenio  a través de su capacidad técnica y administrativa para la administración del contrato, lo que se valora dentro del mismo en $20.000.000. Esta situación es la que conlleva al incremento de los aportes al proyecto con el aporte en especie, por lo tanto, el valor final del proyecto asciende a un valor total de $2.170.000.000,00. La Entidad Ejecutora una vez evalúa que el ajuste no afecta los términos iniciales de su viabilidad y aprobación, ni modifica el objeto ni altera sustancialmente las actividades y alcance del mismo, de acuerdo con lo previsto en el Manual Operativo y de Funcionamiento del SUIFP-SGR realiza la respectiva aprobación, seguidamente la solicitud y documentación soporte a la Secretaria Técnica del OCAD Departamental para realizar el respectivo ajuste en la plataforma SUIFP-SGR </a:t>
            </a:r>
            <a:endParaRPr lang="es-CO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D0E2A3E5-9A75-437C-9F06-1C2A1AF9B075}"/>
              </a:ext>
            </a:extLst>
          </p:cNvPr>
          <p:cNvGraphicFramePr>
            <a:graphicFrameLocks noGrp="1"/>
          </p:cNvGraphicFramePr>
          <p:nvPr/>
        </p:nvGraphicFramePr>
        <p:xfrm>
          <a:off x="6682154" y="3131859"/>
          <a:ext cx="4335325" cy="2278967"/>
        </p:xfrm>
        <a:graphic>
          <a:graphicData uri="http://schemas.openxmlformats.org/drawingml/2006/table">
            <a:tbl>
              <a:tblPr/>
              <a:tblGrid>
                <a:gridCol w="2028710">
                  <a:extLst>
                    <a:ext uri="{9D8B030D-6E8A-4147-A177-3AD203B41FA5}">
                      <a16:colId xmlns:a16="http://schemas.microsoft.com/office/drawing/2014/main" val="2863919172"/>
                    </a:ext>
                  </a:extLst>
                </a:gridCol>
                <a:gridCol w="2306615">
                  <a:extLst>
                    <a:ext uri="{9D8B030D-6E8A-4147-A177-3AD203B41FA5}">
                      <a16:colId xmlns:a16="http://schemas.microsoft.com/office/drawing/2014/main" val="574177337"/>
                    </a:ext>
                  </a:extLst>
                </a:gridCol>
              </a:tblGrid>
              <a:tr h="29217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FUENTES AJUSTADAS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170623"/>
                  </a:ext>
                </a:extLst>
              </a:tr>
              <a:tr h="496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SGR AD Departamental  (Recursos)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2.000.000.000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50087"/>
                  </a:ext>
                </a:extLst>
              </a:tr>
              <a:tr h="496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Recursos Propios Municipio de Granada (Recursos)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150.000.000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301410"/>
                  </a:ext>
                </a:extLst>
              </a:tr>
              <a:tr h="496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Recursos Propios Provincia PAP -ABT (Especie)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20.000.000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704116"/>
                  </a:ext>
                </a:extLst>
              </a:tr>
              <a:tr h="496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DEL PROYECTO  AJUSTADO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2.170.000.000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430068"/>
                  </a:ext>
                </a:extLst>
              </a:tr>
            </a:tbl>
          </a:graphicData>
        </a:graphic>
      </p:graphicFrame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C31CED59-C094-4375-987A-0991D27F8AB8}"/>
              </a:ext>
            </a:extLst>
          </p:cNvPr>
          <p:cNvGraphicFramePr>
            <a:graphicFrameLocks noGrp="1"/>
          </p:cNvGraphicFramePr>
          <p:nvPr/>
        </p:nvGraphicFramePr>
        <p:xfrm>
          <a:off x="1168402" y="1268927"/>
          <a:ext cx="10170158" cy="1228725"/>
        </p:xfrm>
        <a:graphic>
          <a:graphicData uri="http://schemas.openxmlformats.org/drawingml/2006/table">
            <a:tbl>
              <a:tblPr/>
              <a:tblGrid>
                <a:gridCol w="1922270">
                  <a:extLst>
                    <a:ext uri="{9D8B030D-6E8A-4147-A177-3AD203B41FA5}">
                      <a16:colId xmlns:a16="http://schemas.microsoft.com/office/drawing/2014/main" val="3613369915"/>
                    </a:ext>
                  </a:extLst>
                </a:gridCol>
                <a:gridCol w="2291269">
                  <a:extLst>
                    <a:ext uri="{9D8B030D-6E8A-4147-A177-3AD203B41FA5}">
                      <a16:colId xmlns:a16="http://schemas.microsoft.com/office/drawing/2014/main" val="1333713740"/>
                    </a:ext>
                  </a:extLst>
                </a:gridCol>
                <a:gridCol w="1432044">
                  <a:extLst>
                    <a:ext uri="{9D8B030D-6E8A-4147-A177-3AD203B41FA5}">
                      <a16:colId xmlns:a16="http://schemas.microsoft.com/office/drawing/2014/main" val="242993255"/>
                    </a:ext>
                  </a:extLst>
                </a:gridCol>
                <a:gridCol w="2161203">
                  <a:extLst>
                    <a:ext uri="{9D8B030D-6E8A-4147-A177-3AD203B41FA5}">
                      <a16:colId xmlns:a16="http://schemas.microsoft.com/office/drawing/2014/main" val="3380599126"/>
                    </a:ext>
                  </a:extLst>
                </a:gridCol>
                <a:gridCol w="2363372">
                  <a:extLst>
                    <a:ext uri="{9D8B030D-6E8A-4147-A177-3AD203B41FA5}">
                      <a16:colId xmlns:a16="http://schemas.microsoft.com/office/drawing/2014/main" val="123338468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 EJECUTORA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VALOR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TIPO DE AJUSTE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9171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La Quiebra – Santa Ana del municipio de   Granada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GRANADA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2.150.000.000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 Aprobación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250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1</cp:revision>
  <dcterms:created xsi:type="dcterms:W3CDTF">2020-06-30T03:24:37Z</dcterms:created>
  <dcterms:modified xsi:type="dcterms:W3CDTF">2020-06-30T03:25:23Z</dcterms:modified>
</cp:coreProperties>
</file>